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00" r:id="rId2"/>
    <p:sldMasterId id="2147483688" r:id="rId3"/>
    <p:sldMasterId id="2147483676" r:id="rId4"/>
    <p:sldMasterId id="2147483664" r:id="rId5"/>
  </p:sldMasterIdLst>
  <p:notesMasterIdLst>
    <p:notesMasterId r:id="rId15"/>
  </p:notesMasterIdLst>
  <p:handoutMasterIdLst>
    <p:handoutMasterId r:id="rId16"/>
  </p:handoutMasterIdLst>
  <p:sldIdLst>
    <p:sldId id="278" r:id="rId6"/>
    <p:sldId id="273" r:id="rId7"/>
    <p:sldId id="272" r:id="rId8"/>
    <p:sldId id="280" r:id="rId9"/>
    <p:sldId id="281" r:id="rId10"/>
    <p:sldId id="282" r:id="rId11"/>
    <p:sldId id="283" r:id="rId12"/>
    <p:sldId id="284" r:id="rId13"/>
    <p:sldId id="271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4B1156A-380E-4F78-BDF5-A606A8083BF9}" styleName="Style moyen 4 - Accentuatio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94" autoAdjust="0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31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0E4AC1-F7C0-F44E-A85C-04DBEE766955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5F494E-7286-EA42-9CDB-132866F545B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36092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jp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9F4D1D-C96F-FE43-94F7-C888E73C544D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ECF58-D12F-3945-BF3D-941EA76E0C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2612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7ECF58-D12F-3945-BF3D-941EA76E0C2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668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fr-FR" dirty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2496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3596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21279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58315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08583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2320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66426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12715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40083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40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94531"/>
      </p:ext>
    </p:extLst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81700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82982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63805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06606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8385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48417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69138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55007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18127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0969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/>
          </p:nvPr>
        </p:nvSpPr>
        <p:spPr>
          <a:xfrm>
            <a:off x="488446" y="1528629"/>
            <a:ext cx="8244325" cy="474679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3pPr>
              <a:lnSpc>
                <a:spcPct val="100000"/>
              </a:lnSpc>
              <a:defRPr sz="1600" baseline="0">
                <a:latin typeface="Calibri"/>
              </a:defRPr>
            </a:lvl3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758432748"/>
      </p:ext>
    </p:extLst>
  </p:cSld>
  <p:clrMapOvr>
    <a:masterClrMapping/>
  </p:clrMapOvr>
  <p:transition spd="slow">
    <p:cover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92199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48458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296209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246452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055332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52276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27069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954841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Faire glisser l'image vers l'espace réservé ou cliquer sur l'icône pour l'ajouter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3398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2654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3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1582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077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bg2">
                <a:tint val="100000"/>
                <a:shade val="100000"/>
                <a:satMod val="100000"/>
              </a:schemeClr>
            </a:gs>
            <a:gs pos="100000">
              <a:schemeClr val="bg2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27" y="620028"/>
            <a:ext cx="1106424" cy="639881"/>
          </a:xfrm>
          <a:prstGeom prst="rect">
            <a:avLst/>
          </a:prstGeom>
          <a:effectLst>
            <a:reflection stA="50000" endPos="45000" dist="25400" dir="5400000" sy="-100000" algn="bl" rotWithShape="0"/>
          </a:effectLst>
        </p:spPr>
      </p:pic>
      <p:sp>
        <p:nvSpPr>
          <p:cNvPr id="8" name="Espace réservé du titre 7"/>
          <p:cNvSpPr>
            <a:spLocks noGrp="1"/>
          </p:cNvSpPr>
          <p:nvPr>
            <p:ph type="title"/>
          </p:nvPr>
        </p:nvSpPr>
        <p:spPr>
          <a:xfrm>
            <a:off x="2085953" y="571160"/>
            <a:ext cx="6600847" cy="7376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fr-FR" dirty="0"/>
          </a:p>
        </p:txBody>
      </p:sp>
      <p:cxnSp>
        <p:nvCxnSpPr>
          <p:cNvPr id="11" name="Connecteur droit 10"/>
          <p:cNvCxnSpPr/>
          <p:nvPr userDrawn="1"/>
        </p:nvCxnSpPr>
        <p:spPr>
          <a:xfrm>
            <a:off x="2085953" y="1308777"/>
            <a:ext cx="720027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ransition spd="slow">
    <p:cover/>
  </p:transition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b="1" i="0" kern="1200" baseline="0">
          <a:solidFill>
            <a:schemeClr val="tx1"/>
          </a:solidFill>
          <a:latin typeface="Calibri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Calibri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buFont typeface="Arial"/>
        <a:buChar char="•"/>
        <a:defRPr sz="2000" kern="1200" baseline="0">
          <a:solidFill>
            <a:schemeClr val="tx1"/>
          </a:solidFill>
          <a:latin typeface="Calibri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bg2">
                <a:tint val="100000"/>
                <a:shade val="100000"/>
                <a:satMod val="100000"/>
              </a:schemeClr>
            </a:gs>
            <a:gs pos="100000">
              <a:schemeClr val="bg2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0356FB-4860-4F9B-9791-6277DD84F0B1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39ADF-5A12-4520-8413-87E32C76CD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2991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bg2">
                <a:tint val="100000"/>
                <a:shade val="100000"/>
                <a:satMod val="100000"/>
              </a:schemeClr>
            </a:gs>
            <a:gs pos="100000">
              <a:schemeClr val="bg2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4BFBCE-86B6-45CD-9B74-8EE4E3F2EE7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E9007-86BB-4B21-A222-7307BF2787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2448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bg2">
                <a:tint val="100000"/>
                <a:shade val="100000"/>
                <a:satMod val="100000"/>
              </a:schemeClr>
            </a:gs>
            <a:gs pos="100000">
              <a:schemeClr val="bg2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1FFB3-D7C3-4E67-B240-1216EE291EE4}" type="datetimeFigureOut">
              <a:rPr lang="fr-FR" smtClean="0"/>
              <a:t>19/01/2020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FC1E2-E22A-4DDF-B091-D6FDBE508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745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bg2">
                <a:tint val="100000"/>
                <a:shade val="100000"/>
                <a:satMod val="100000"/>
              </a:schemeClr>
            </a:gs>
            <a:gs pos="100000">
              <a:schemeClr val="bg2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1/19/20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orbel"/>
              </a:rPr>
              <a:pPr/>
              <a:t>‹N°›</a:t>
            </a:fld>
            <a:endParaRPr lang="en-US">
              <a:solidFill>
                <a:prstClr val="white">
                  <a:tint val="75000"/>
                </a:prstClr>
              </a:solidFill>
              <a:latin typeface="Corbel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54469" y="2122841"/>
            <a:ext cx="58372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>
                <a:solidFill>
                  <a:prstClr val="white"/>
                </a:solidFill>
                <a:latin typeface="Corbel"/>
              </a:rPr>
              <a:t>Projet de développement logiciel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3214537" y="4647987"/>
            <a:ext cx="27159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err="1">
                <a:solidFill>
                  <a:prstClr val="white"/>
                </a:solidFill>
                <a:latin typeface="Corbel"/>
              </a:rPr>
              <a:t>Présenté</a:t>
            </a:r>
            <a:r>
              <a:rPr lang="fr-FR" b="1" dirty="0">
                <a:solidFill>
                  <a:prstClr val="white"/>
                </a:solidFill>
                <a:latin typeface="Corbel"/>
              </a:rPr>
              <a:t> par: </a:t>
            </a:r>
          </a:p>
          <a:p>
            <a:pPr algn="ctr"/>
            <a:endParaRPr lang="fr-FR" b="1" dirty="0">
              <a:solidFill>
                <a:prstClr val="white"/>
              </a:solidFill>
              <a:latin typeface="Corbel"/>
            </a:endParaRPr>
          </a:p>
          <a:p>
            <a:pPr algn="ctr"/>
            <a:r>
              <a:rPr lang="fr-FR" b="1" dirty="0">
                <a:solidFill>
                  <a:prstClr val="white"/>
                </a:solidFill>
                <a:latin typeface="Corbel"/>
              </a:rPr>
              <a:t>MEHDAOUI  </a:t>
            </a:r>
            <a:r>
              <a:rPr lang="fr-FR" b="1" dirty="0" err="1">
                <a:solidFill>
                  <a:prstClr val="white"/>
                </a:solidFill>
                <a:latin typeface="Corbel"/>
              </a:rPr>
              <a:t>Abderrahim</a:t>
            </a:r>
            <a:endParaRPr lang="fr-FR" b="1" dirty="0">
              <a:solidFill>
                <a:prstClr val="white"/>
              </a:solidFill>
              <a:latin typeface="Corbel"/>
            </a:endParaRPr>
          </a:p>
          <a:p>
            <a:pPr algn="ctr"/>
            <a:r>
              <a:rPr lang="fr-FR" b="1" dirty="0">
                <a:solidFill>
                  <a:prstClr val="white"/>
                </a:solidFill>
                <a:latin typeface="Corbel"/>
              </a:rPr>
              <a:t>ZEISEL Adnan</a:t>
            </a:r>
          </a:p>
        </p:txBody>
      </p:sp>
      <p:grpSp>
        <p:nvGrpSpPr>
          <p:cNvPr id="11" name="Grouper 10"/>
          <p:cNvGrpSpPr/>
          <p:nvPr/>
        </p:nvGrpSpPr>
        <p:grpSpPr>
          <a:xfrm>
            <a:off x="937644" y="5559569"/>
            <a:ext cx="7256071" cy="723962"/>
            <a:chOff x="1141540" y="5559569"/>
            <a:chExt cx="7256071" cy="723962"/>
          </a:xfrm>
        </p:grpSpPr>
        <p:pic>
          <p:nvPicPr>
            <p:cNvPr id="7" name="Imag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3611" y="5559569"/>
              <a:ext cx="1404000" cy="723962"/>
            </a:xfrm>
            <a:prstGeom prst="rect">
              <a:avLst/>
            </a:prstGeom>
          </p:spPr>
        </p:pic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1540" y="5559569"/>
              <a:ext cx="1476023" cy="699572"/>
            </a:xfrm>
            <a:prstGeom prst="rect">
              <a:avLst/>
            </a:prstGeom>
          </p:spPr>
        </p:pic>
        <p:cxnSp>
          <p:nvCxnSpPr>
            <p:cNvPr id="10" name="Connecteur droit 9"/>
            <p:cNvCxnSpPr/>
            <p:nvPr/>
          </p:nvCxnSpPr>
          <p:spPr>
            <a:xfrm flipV="1">
              <a:off x="2889496" y="5976902"/>
              <a:ext cx="3780811" cy="11651"/>
            </a:xfrm>
            <a:prstGeom prst="line">
              <a:avLst/>
            </a:prstGeom>
            <a:ln w="9525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374703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>
          <a:xfrm>
            <a:off x="437077" y="1792115"/>
            <a:ext cx="8244325" cy="4746797"/>
          </a:xfrm>
        </p:spPr>
        <p:txBody>
          <a:bodyPr/>
          <a:lstStyle/>
          <a:p>
            <a:r>
              <a:rPr lang="fr-FR" dirty="0"/>
              <a:t>Brève définition d’un algorithme de tri</a:t>
            </a:r>
          </a:p>
          <a:p>
            <a:r>
              <a:rPr lang="fr-FR" dirty="0"/>
              <a:t>Mise en place du projet </a:t>
            </a:r>
          </a:p>
          <a:p>
            <a:r>
              <a:rPr lang="fr-FR" dirty="0"/>
              <a:t>Structure de l’application</a:t>
            </a:r>
          </a:p>
          <a:p>
            <a:r>
              <a:rPr lang="fr-FR" dirty="0"/>
              <a:t>Démonstration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3C7B602-6CD7-3C46-9F4A-DF748303FAD8}"/>
              </a:ext>
            </a:extLst>
          </p:cNvPr>
          <p:cNvSpPr txBox="1"/>
          <p:nvPr/>
        </p:nvSpPr>
        <p:spPr>
          <a:xfrm>
            <a:off x="1345915" y="1006867"/>
            <a:ext cx="184731" cy="369332"/>
          </a:xfrm>
          <a:prstGeom prst="rect">
            <a:avLst/>
          </a:prstGeom>
          <a:gradFill>
            <a:gsLst>
              <a:gs pos="0">
                <a:schemeClr val="bg1">
                  <a:shade val="100000"/>
                  <a:satMod val="300000"/>
                </a:schemeClr>
              </a:gs>
              <a:gs pos="31000">
                <a:schemeClr val="bg1">
                  <a:tint val="100000"/>
                  <a:satMod val="300000"/>
                </a:schemeClr>
              </a:gs>
              <a:gs pos="62000">
                <a:schemeClr val="bg2">
                  <a:tint val="100000"/>
                  <a:shade val="100000"/>
                  <a:satMod val="100000"/>
                </a:schemeClr>
              </a:gs>
              <a:gs pos="100000">
                <a:schemeClr val="bg2">
                  <a:shade val="100000"/>
                  <a:hueMod val="93000"/>
                  <a:satMod val="50000"/>
                  <a:lumMod val="200000"/>
                </a:schemeClr>
              </a:gs>
            </a:gsLst>
            <a:lin ang="5400000" scaled="0"/>
          </a:gradFill>
        </p:spPr>
        <p:txBody>
          <a:bodyPr wrap="none" rtlCol="0">
            <a:sp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272404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Qu’est qu’un algorithme de tri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3</a:t>
            </a:fld>
            <a:endParaRPr lang="en-US"/>
          </a:p>
        </p:txBody>
      </p:sp>
      <p:sp useBgFill="1"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>
          <a:xfrm>
            <a:off x="442475" y="1781655"/>
            <a:ext cx="8244325" cy="5009762"/>
          </a:xfrm>
        </p:spPr>
        <p:txBody>
          <a:bodyPr/>
          <a:lstStyle/>
          <a:p>
            <a:r>
              <a:rPr lang="en-GB" sz="2800" dirty="0" err="1"/>
              <a:t>Trie</a:t>
            </a:r>
            <a:r>
              <a:rPr lang="en-GB" sz="2800" dirty="0"/>
              <a:t> </a:t>
            </a:r>
            <a:r>
              <a:rPr lang="en-GB" sz="2800" dirty="0" err="1"/>
              <a:t>une</a:t>
            </a:r>
            <a:r>
              <a:rPr lang="en-GB" sz="2800" dirty="0"/>
              <a:t> collection </a:t>
            </a:r>
            <a:r>
              <a:rPr lang="en-GB" sz="2800" dirty="0" err="1"/>
              <a:t>selon</a:t>
            </a:r>
            <a:r>
              <a:rPr lang="en-GB" sz="2800" dirty="0"/>
              <a:t> un </a:t>
            </a:r>
            <a:r>
              <a:rPr lang="en-GB" sz="2800" dirty="0" err="1"/>
              <a:t>ordre</a:t>
            </a:r>
            <a:r>
              <a:rPr lang="en-GB" sz="2800" dirty="0"/>
              <a:t> determine</a:t>
            </a:r>
          </a:p>
          <a:p>
            <a:r>
              <a:rPr lang="en-GB" sz="2800" dirty="0" err="1"/>
              <a:t>Ils</a:t>
            </a:r>
            <a:r>
              <a:rPr lang="en-GB" sz="2800" dirty="0"/>
              <a:t> </a:t>
            </a:r>
            <a:r>
              <a:rPr lang="en-GB" sz="2800" dirty="0" err="1"/>
              <a:t>sont</a:t>
            </a:r>
            <a:r>
              <a:rPr lang="en-GB" sz="2800" dirty="0"/>
              <a:t> classes </a:t>
            </a:r>
            <a:r>
              <a:rPr lang="en-GB" sz="2800" dirty="0" err="1"/>
              <a:t>selon</a:t>
            </a:r>
            <a:r>
              <a:rPr lang="en-GB" sz="2800" dirty="0"/>
              <a:t> :</a:t>
            </a:r>
          </a:p>
          <a:p>
            <a:pPr lvl="1"/>
            <a:r>
              <a:rPr lang="en-GB" sz="2400" dirty="0" err="1"/>
              <a:t>Leur</a:t>
            </a:r>
            <a:r>
              <a:rPr lang="en-GB" sz="2400" dirty="0"/>
              <a:t> </a:t>
            </a:r>
            <a:r>
              <a:rPr lang="en-GB" sz="2400" dirty="0" err="1"/>
              <a:t>compléxité</a:t>
            </a:r>
            <a:r>
              <a:rPr lang="en-GB" sz="2400" dirty="0"/>
              <a:t> </a:t>
            </a:r>
            <a:r>
              <a:rPr lang="en-GB" sz="2400" dirty="0" err="1"/>
              <a:t>temporelle</a:t>
            </a:r>
            <a:r>
              <a:rPr lang="en-GB" sz="2400" dirty="0"/>
              <a:t> : </a:t>
            </a:r>
            <a:r>
              <a:rPr lang="en-GB" sz="2400" dirty="0" err="1"/>
              <a:t>nombre</a:t>
            </a:r>
            <a:r>
              <a:rPr lang="en-GB" sz="2400" dirty="0"/>
              <a:t> </a:t>
            </a:r>
            <a:r>
              <a:rPr lang="en-GB" sz="2400" dirty="0" err="1"/>
              <a:t>d’étape</a:t>
            </a:r>
            <a:endParaRPr lang="en-GB" sz="2400" dirty="0"/>
          </a:p>
          <a:p>
            <a:pPr lvl="1"/>
            <a:r>
              <a:rPr lang="en-GB" sz="2400" dirty="0" err="1"/>
              <a:t>Leur</a:t>
            </a:r>
            <a:r>
              <a:rPr lang="en-GB" sz="2400" dirty="0"/>
              <a:t> </a:t>
            </a:r>
            <a:r>
              <a:rPr lang="en-GB" sz="2400" dirty="0" err="1"/>
              <a:t>compléxité</a:t>
            </a:r>
            <a:r>
              <a:rPr lang="en-GB" sz="2400" dirty="0"/>
              <a:t> </a:t>
            </a:r>
            <a:r>
              <a:rPr lang="en-GB" sz="2400" dirty="0" err="1"/>
              <a:t>en</a:t>
            </a:r>
            <a:r>
              <a:rPr lang="en-GB" sz="2400" dirty="0"/>
              <a:t> </a:t>
            </a:r>
            <a:r>
              <a:rPr lang="en-GB" sz="2400" dirty="0" err="1"/>
              <a:t>espace</a:t>
            </a:r>
            <a:r>
              <a:rPr lang="en-GB" sz="2400" dirty="0"/>
              <a:t> : </a:t>
            </a:r>
            <a:r>
              <a:rPr lang="en-GB" sz="2400" dirty="0" err="1"/>
              <a:t>éspace</a:t>
            </a:r>
            <a:r>
              <a:rPr lang="en-GB" sz="2400" dirty="0"/>
              <a:t> </a:t>
            </a:r>
            <a:r>
              <a:rPr lang="en-GB" sz="2400" dirty="0" err="1"/>
              <a:t>mémoir</a:t>
            </a:r>
            <a:r>
              <a:rPr lang="en-GB" sz="2400" dirty="0"/>
              <a:t> </a:t>
            </a:r>
            <a:r>
              <a:rPr lang="en-GB" sz="2400" dirty="0" err="1"/>
              <a:t>occupé</a:t>
            </a:r>
            <a:endParaRPr lang="en-GB" sz="2400" dirty="0"/>
          </a:p>
          <a:p>
            <a:pPr lvl="1"/>
            <a:r>
              <a:rPr lang="en-GB" sz="2400" dirty="0" err="1"/>
              <a:t>Leur</a:t>
            </a:r>
            <a:r>
              <a:rPr lang="en-GB" sz="2400" dirty="0"/>
              <a:t> </a:t>
            </a:r>
            <a:r>
              <a:rPr lang="en-GB" sz="2400" dirty="0" err="1"/>
              <a:t>stabilité</a:t>
            </a:r>
            <a:r>
              <a:rPr lang="en-GB" sz="2400" dirty="0"/>
              <a:t> </a:t>
            </a:r>
            <a:endParaRPr lang="en-GB" sz="2800" dirty="0"/>
          </a:p>
          <a:p>
            <a:pPr lvl="1"/>
            <a:endParaRPr lang="en-GB" sz="2400" dirty="0"/>
          </a:p>
          <a:p>
            <a:pPr marL="457200" lvl="1" indent="0">
              <a:buNone/>
            </a:pPr>
            <a:endParaRPr lang="en-GB" sz="2400" dirty="0"/>
          </a:p>
          <a:p>
            <a:pPr lvl="1"/>
            <a:endParaRPr lang="en-GB" sz="2400" dirty="0"/>
          </a:p>
          <a:p>
            <a:endParaRPr lang="en-GB" sz="2800" dirty="0"/>
          </a:p>
          <a:p>
            <a:pPr marL="0" indent="0">
              <a:buNone/>
            </a:pP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438856862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31EF09-C0A9-A643-A02F-E43603AA5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Mise en place du projet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0234D52-F3BE-3049-8AD6-EB60AD59376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1EB789-1DC3-1B44-94D1-AB55C446999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/>
              <a:t>Recherche d’informations </a:t>
            </a:r>
          </a:p>
          <a:p>
            <a:pPr lvl="1"/>
            <a:r>
              <a:rPr lang="fr-FR" dirty="0"/>
              <a:t>Documentation sur les algorithmes </a:t>
            </a:r>
          </a:p>
          <a:p>
            <a:pPr lvl="1"/>
            <a:r>
              <a:rPr lang="fr-FR" dirty="0"/>
              <a:t>Document	</a:t>
            </a:r>
            <a:r>
              <a:rPr lang="fr-FR" dirty="0" err="1"/>
              <a:t>ation</a:t>
            </a:r>
            <a:r>
              <a:rPr lang="fr-FR" dirty="0"/>
              <a:t> sur python et ses bibliothèques</a:t>
            </a:r>
          </a:p>
          <a:p>
            <a:r>
              <a:rPr lang="fr-FR" dirty="0"/>
              <a:t>Réflexion sur l’architecture de l’application</a:t>
            </a:r>
          </a:p>
          <a:p>
            <a:r>
              <a:rPr lang="fr-FR" dirty="0"/>
              <a:t>Test de l’architecture sur un algorithme</a:t>
            </a:r>
          </a:p>
          <a:p>
            <a:r>
              <a:rPr lang="fr-FR" dirty="0"/>
              <a:t>Généralisation du modèle à d’autres algorithmes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8780693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DE228D-9B3C-9448-AF21-84C86D80D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générale de l’application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9D2692B-6304-D247-9D52-C499FCE323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D45458B-9A46-1840-83EC-14D81BEA12C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08038" y="1755679"/>
            <a:ext cx="6600846" cy="416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656390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AC682B-2B11-8D49-B56A-7BDCB87C5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graphique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394B376-EFA1-734C-9560-76D4A9B3BC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8A46327-8A12-F94F-B48F-F4A6A9B604E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4584" y="1769483"/>
            <a:ext cx="5141792" cy="4746797"/>
          </a:xfrm>
        </p:spPr>
        <p:txBody>
          <a:bodyPr/>
          <a:lstStyle/>
          <a:p>
            <a:r>
              <a:rPr lang="fr-FR" dirty="0"/>
              <a:t>Présentation globale :</a:t>
            </a:r>
          </a:p>
          <a:p>
            <a:pPr lvl="1"/>
            <a:r>
              <a:rPr lang="fr-FR" dirty="0"/>
              <a:t>Une page pour choisir un algorithme </a:t>
            </a:r>
          </a:p>
          <a:p>
            <a:pPr lvl="1"/>
            <a:r>
              <a:rPr lang="fr-FR" dirty="0"/>
              <a:t>Une page décrivant chaque algorithme </a:t>
            </a:r>
          </a:p>
          <a:p>
            <a:pPr lvl="1"/>
            <a:r>
              <a:rPr lang="fr-FR" dirty="0"/>
              <a:t>Les pages sont stockées dans une pile </a:t>
            </a:r>
          </a:p>
          <a:p>
            <a:r>
              <a:rPr lang="fr-FR" dirty="0"/>
              <a:t>Animation :</a:t>
            </a:r>
          </a:p>
          <a:p>
            <a:pPr lvl="1"/>
            <a:r>
              <a:rPr lang="fr-FR" dirty="0"/>
              <a:t>Dessiner dynamiquement des rectangles</a:t>
            </a:r>
          </a:p>
          <a:p>
            <a:pPr lvl="1"/>
            <a:r>
              <a:rPr lang="fr-FR" dirty="0"/>
              <a:t>Un rectangle correspond à une donnée de la liste</a:t>
            </a:r>
          </a:p>
          <a:p>
            <a:pPr lvl="1"/>
            <a:r>
              <a:rPr lang="fr-FR" dirty="0"/>
              <a:t>La hauteur du rectangle lui est proportionnelle </a:t>
            </a:r>
          </a:p>
          <a:p>
            <a:pPr lvl="1"/>
            <a:r>
              <a:rPr lang="fr-FR" dirty="0"/>
              <a:t>La vitesse est ajustable </a:t>
            </a:r>
          </a:p>
          <a:p>
            <a:pPr marL="457200" lvl="1" indent="0">
              <a:buNone/>
            </a:pPr>
            <a:endParaRPr lang="fr-FR" dirty="0"/>
          </a:p>
          <a:p>
            <a:pPr lvl="1"/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B92C5BA-AC97-3948-B9D2-4666F720B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7772" y="2532883"/>
            <a:ext cx="3346887" cy="259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33646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B35B6B-F2B1-1F49-AB50-73B6A4323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C045184-9AFB-B149-9F3D-FBA7B9F66F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27DB20A-9624-4D45-A642-7049ECEBDF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9543" y="1667846"/>
            <a:ext cx="8244325" cy="633566"/>
          </a:xfrm>
        </p:spPr>
        <p:txBody>
          <a:bodyPr/>
          <a:lstStyle/>
          <a:p>
            <a:r>
              <a:rPr lang="fr-FR" dirty="0"/>
              <a:t>Un exemple pour tout comprendre !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6B87DE5-901E-E941-9A53-909DDBAF9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490" y="2301411"/>
            <a:ext cx="4319710" cy="353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281032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DF86BA-5A29-D94E-9EEF-283BF5F9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F01B464-6CF5-2649-B48C-ABA89521A5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29EB17F-B5BC-0D4A-8512-4157988F2D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/>
              <a:t>Difficultés rencontrés </a:t>
            </a:r>
          </a:p>
          <a:p>
            <a:pPr lvl="1"/>
            <a:r>
              <a:rPr lang="fr-FR" dirty="0"/>
              <a:t>Développement de l’animation</a:t>
            </a:r>
          </a:p>
          <a:p>
            <a:pPr lvl="1"/>
            <a:r>
              <a:rPr lang="fr-FR" dirty="0"/>
              <a:t>Compatibilité Mac/Linux</a:t>
            </a:r>
          </a:p>
          <a:p>
            <a:r>
              <a:rPr lang="fr-FR" dirty="0"/>
              <a:t>Axes d’amélioration</a:t>
            </a:r>
          </a:p>
          <a:p>
            <a:pPr lvl="1"/>
            <a:r>
              <a:rPr lang="fr-FR" dirty="0"/>
              <a:t>Eventuelle adaptation de l’animation</a:t>
            </a:r>
          </a:p>
          <a:p>
            <a:pPr lvl="1"/>
            <a:r>
              <a:rPr lang="fr-FR" dirty="0"/>
              <a:t>Ajout de fonctionnalités « gadgets »</a:t>
            </a:r>
          </a:p>
          <a:p>
            <a:r>
              <a:rPr lang="fr-FR" dirty="0"/>
              <a:t>Apports personnels de ce projet </a:t>
            </a:r>
          </a:p>
          <a:p>
            <a:pPr lvl="1"/>
            <a:r>
              <a:rPr lang="fr-FR" dirty="0"/>
              <a:t>Expérience de POO en python</a:t>
            </a:r>
          </a:p>
          <a:p>
            <a:pPr lvl="1"/>
            <a:r>
              <a:rPr lang="fr-FR" dirty="0"/>
              <a:t>Développement d’une application utile</a:t>
            </a:r>
          </a:p>
          <a:p>
            <a:pPr marL="457200" lvl="1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98314741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ZoneTexte 3"/>
          <p:cNvSpPr txBox="1"/>
          <p:nvPr/>
        </p:nvSpPr>
        <p:spPr>
          <a:xfrm>
            <a:off x="388043" y="2928912"/>
            <a:ext cx="82987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/>
              <a:t>Merci pour </a:t>
            </a:r>
            <a:r>
              <a:rPr lang="en-GB" sz="3600" b="1" dirty="0" err="1"/>
              <a:t>votre</a:t>
            </a:r>
            <a:r>
              <a:rPr lang="en-GB" sz="3600" b="1" dirty="0"/>
              <a:t> attention !</a:t>
            </a:r>
          </a:p>
          <a:p>
            <a:pPr algn="ctr"/>
            <a:r>
              <a:rPr lang="en-GB" sz="3600" b="1" dirty="0" err="1"/>
              <a:t>Avez-vous</a:t>
            </a:r>
            <a:r>
              <a:rPr lang="en-GB" sz="3600" b="1" dirty="0"/>
              <a:t> 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3802420151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Aube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Aube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1894</TotalTime>
  <Words>211</Words>
  <Application>Microsoft Macintosh PowerPoint</Application>
  <PresentationFormat>Affichage à l'écran (4:3)</PresentationFormat>
  <Paragraphs>61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5</vt:i4>
      </vt:variant>
      <vt:variant>
        <vt:lpstr>Titres des diapositives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Corbel</vt:lpstr>
      <vt:lpstr>Aube</vt:lpstr>
      <vt:lpstr>2_Conception personnalisée</vt:lpstr>
      <vt:lpstr>1_Conception personnalisée</vt:lpstr>
      <vt:lpstr>Conception personnalisée</vt:lpstr>
      <vt:lpstr>1_Aube</vt:lpstr>
      <vt:lpstr>Présentation PowerPoint</vt:lpstr>
      <vt:lpstr>Plan</vt:lpstr>
      <vt:lpstr>Qu’est qu’un algorithme de tri</vt:lpstr>
      <vt:lpstr>Mise en place du projet</vt:lpstr>
      <vt:lpstr>Architecture générale de l’application</vt:lpstr>
      <vt:lpstr>Interface graphique</vt:lpstr>
      <vt:lpstr>Démonstration</vt:lpstr>
      <vt:lpstr>Conclusion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Bruce Lee</dc:creator>
  <cp:lastModifiedBy>Abderrahim Mehdaoui (Student at CentraleSupelec)</cp:lastModifiedBy>
  <cp:revision>201</cp:revision>
  <dcterms:created xsi:type="dcterms:W3CDTF">2012-09-03T14:06:01Z</dcterms:created>
  <dcterms:modified xsi:type="dcterms:W3CDTF">2020-01-19T19:00:11Z</dcterms:modified>
</cp:coreProperties>
</file>

<file path=docProps/thumbnail.jpeg>
</file>